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69" r:id="rId4"/>
    <p:sldId id="258" r:id="rId5"/>
    <p:sldId id="268" r:id="rId6"/>
    <p:sldId id="259" r:id="rId7"/>
    <p:sldId id="260" r:id="rId8"/>
    <p:sldId id="261" r:id="rId9"/>
    <p:sldId id="262" r:id="rId10"/>
    <p:sldId id="270" r:id="rId11"/>
    <p:sldId id="263" r:id="rId12"/>
    <p:sldId id="271" r:id="rId13"/>
    <p:sldId id="272" r:id="rId14"/>
    <p:sldId id="274" r:id="rId15"/>
    <p:sldId id="264" r:id="rId16"/>
    <p:sldId id="273" r:id="rId17"/>
  </p:sldIdLst>
  <p:sldSz cx="18288000" cy="10287000"/>
  <p:notesSz cx="6858000" cy="9144000"/>
  <p:embeddedFontLst>
    <p:embeddedFont>
      <p:font typeface="Codec Pro" panose="020B0604020202020204" charset="0"/>
      <p:regular r:id="rId19"/>
    </p:embeddedFont>
    <p:embeddedFont>
      <p:font typeface="Codec Pro Bold" panose="020B0604020202020204" charset="0"/>
      <p:regular r:id="rId20"/>
    </p:embeddedFont>
    <p:embeddedFont>
      <p:font typeface="Codec Pro Ultra-Bold" panose="020B0604020202020204" charset="0"/>
      <p:regular r:id="rId21"/>
    </p:embeddedFont>
    <p:embeddedFont>
      <p:font typeface="Gatwick Ultra-Bold" panose="020B0604020202020204" charset="0"/>
      <p:regular r:id="rId22"/>
    </p:embeddedFont>
    <p:embeddedFont>
      <p:font typeface="Georgia Pro Condensed" panose="020B0604020202020204" charset="0"/>
      <p:regular r:id="rId23"/>
    </p:embeddedFont>
    <p:embeddedFont>
      <p:font typeface="Nyutro Sans" panose="020B0604020202020204" charset="0"/>
      <p:regular r:id="rId24"/>
    </p:embeddedFont>
    <p:embeddedFont>
      <p:font typeface="Nyutro Sans Bold" panose="020B0604020202020204" charset="0"/>
      <p:regular r:id="rId25"/>
    </p:embeddedFont>
    <p:embeddedFont>
      <p:font typeface="Nyutro Sans Heavy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B4FB6-AF9A-4765-972A-7259D70292A2}" v="20" dt="2025-12-15T16:36:18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stafa Ahmed" userId="8172b4f7b826b158" providerId="LiveId" clId="{99E602B0-ECAC-45BC-AF54-4E14A32AEEE4}"/>
    <pc:docChg chg="undo custSel addSld modSld">
      <pc:chgData name="Mostafa Ahmed" userId="8172b4f7b826b158" providerId="LiveId" clId="{99E602B0-ECAC-45BC-AF54-4E14A32AEEE4}" dt="2025-12-15T16:37:09.695" v="152" actId="1076"/>
      <pc:docMkLst>
        <pc:docMk/>
      </pc:docMkLst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0" sldId="256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0" sldId="258"/>
        </pc:sldMkLst>
      </pc:sldChg>
      <pc:sldChg chg="addSp delSp modSp mod modTransition">
        <pc:chgData name="Mostafa Ahmed" userId="8172b4f7b826b158" providerId="LiveId" clId="{99E602B0-ECAC-45BC-AF54-4E14A32AEEE4}" dt="2025-12-15T16:37:09.695" v="152" actId="1076"/>
        <pc:sldMkLst>
          <pc:docMk/>
          <pc:sldMk cId="0" sldId="259"/>
        </pc:sldMkLst>
        <pc:spChg chg="mod">
          <ac:chgData name="Mostafa Ahmed" userId="8172b4f7b826b158" providerId="LiveId" clId="{99E602B0-ECAC-45BC-AF54-4E14A32AEEE4}" dt="2025-12-15T15:32:15.856" v="63" actId="1076"/>
          <ac:spMkLst>
            <pc:docMk/>
            <pc:sldMk cId="0" sldId="259"/>
            <ac:spMk id="6" creationId="{00000000-0000-0000-0000-000000000000}"/>
          </ac:spMkLst>
        </pc:spChg>
        <pc:spChg chg="add del mod">
          <ac:chgData name="Mostafa Ahmed" userId="8172b4f7b826b158" providerId="LiveId" clId="{99E602B0-ECAC-45BC-AF54-4E14A32AEEE4}" dt="2025-12-15T16:36:14.679" v="144" actId="21"/>
          <ac:spMkLst>
            <pc:docMk/>
            <pc:sldMk cId="0" sldId="259"/>
            <ac:spMk id="7" creationId="{6AA76394-3244-5098-6E7D-FFE040600A94}"/>
          </ac:spMkLst>
        </pc:spChg>
        <pc:spChg chg="add mod">
          <ac:chgData name="Mostafa Ahmed" userId="8172b4f7b826b158" providerId="LiveId" clId="{99E602B0-ECAC-45BC-AF54-4E14A32AEEE4}" dt="2025-12-15T16:37:09.695" v="152" actId="1076"/>
          <ac:spMkLst>
            <pc:docMk/>
            <pc:sldMk cId="0" sldId="259"/>
            <ac:spMk id="9" creationId="{6AA76394-3244-5098-6E7D-FFE040600A94}"/>
          </ac:spMkLst>
        </pc:spChg>
        <pc:spChg chg="add del mod">
          <ac:chgData name="Mostafa Ahmed" userId="8172b4f7b826b158" providerId="LiveId" clId="{99E602B0-ECAC-45BC-AF54-4E14A32AEEE4}" dt="2025-12-15T16:07:02.522" v="127" actId="21"/>
          <ac:spMkLst>
            <pc:docMk/>
            <pc:sldMk cId="0" sldId="259"/>
            <ac:spMk id="10" creationId="{6AA76394-3244-5098-6E7D-FFE040600A94}"/>
          </ac:spMkLst>
        </pc:spChg>
        <pc:grpChg chg="add del">
          <ac:chgData name="Mostafa Ahmed" userId="8172b4f7b826b158" providerId="LiveId" clId="{99E602B0-ECAC-45BC-AF54-4E14A32AEEE4}" dt="2025-12-15T15:47:48.719" v="109" actId="478"/>
          <ac:grpSpMkLst>
            <pc:docMk/>
            <pc:sldMk cId="0" sldId="259"/>
            <ac:grpSpMk id="2" creationId="{00000000-0000-0000-0000-000000000000}"/>
          </ac:grpSpMkLst>
        </pc:grpChg>
        <pc:picChg chg="add del mod">
          <ac:chgData name="Mostafa Ahmed" userId="8172b4f7b826b158" providerId="LiveId" clId="{99E602B0-ECAC-45BC-AF54-4E14A32AEEE4}" dt="2025-12-15T16:35:44.301" v="132" actId="478"/>
          <ac:picMkLst>
            <pc:docMk/>
            <pc:sldMk cId="0" sldId="259"/>
            <ac:picMk id="3" creationId="{16765C5C-5262-DF37-6525-2D88238E52B5}"/>
          </ac:picMkLst>
        </pc:picChg>
        <pc:picChg chg="add mod modCrop">
          <ac:chgData name="Mostafa Ahmed" userId="8172b4f7b826b158" providerId="LiveId" clId="{99E602B0-ECAC-45BC-AF54-4E14A32AEEE4}" dt="2025-12-15T16:37:06.789" v="151" actId="1076"/>
          <ac:picMkLst>
            <pc:docMk/>
            <pc:sldMk cId="0" sldId="259"/>
            <ac:picMk id="8" creationId="{D0FB1070-3AB4-7DF1-99C9-803B30796801}"/>
          </ac:picMkLst>
        </pc:picChg>
        <pc:picChg chg="add del mod">
          <ac:chgData name="Mostafa Ahmed" userId="8172b4f7b826b158" providerId="LiveId" clId="{99E602B0-ECAC-45BC-AF54-4E14A32AEEE4}" dt="2025-12-15T16:06:48.710" v="119" actId="478"/>
          <ac:picMkLst>
            <pc:docMk/>
            <pc:sldMk cId="0" sldId="259"/>
            <ac:picMk id="9" creationId="{DAD57223-88D3-9A80-E8C4-D697B4D9D2FA}"/>
          </ac:picMkLst>
        </pc:picChg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0" sldId="260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0" sldId="261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0" sldId="262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0" sldId="263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0" sldId="264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1298638672" sldId="267"/>
        </pc:sldMkLst>
      </pc:sldChg>
      <pc:sldChg chg="modSp mod modTransition modAnim">
        <pc:chgData name="Mostafa Ahmed" userId="8172b4f7b826b158" providerId="LiveId" clId="{99E602B0-ECAC-45BC-AF54-4E14A32AEEE4}" dt="2025-12-15T15:45:46.903" v="108"/>
        <pc:sldMkLst>
          <pc:docMk/>
          <pc:sldMk cId="573630072" sldId="268"/>
        </pc:sldMkLst>
        <pc:picChg chg="mod">
          <ac:chgData name="Mostafa Ahmed" userId="8172b4f7b826b158" providerId="LiveId" clId="{99E602B0-ECAC-45BC-AF54-4E14A32AEEE4}" dt="2025-12-15T15:13:37.449" v="3" actId="1076"/>
          <ac:picMkLst>
            <pc:docMk/>
            <pc:sldMk cId="573630072" sldId="268"/>
            <ac:picMk id="11" creationId="{C3FA927A-043C-F865-44AF-2563B752676F}"/>
          </ac:picMkLst>
        </pc:picChg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0" sldId="269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4259696879" sldId="270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3518926930" sldId="271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3717942815" sldId="272"/>
        </pc:sldMkLst>
      </pc:sldChg>
      <pc:sldChg chg="modTransition">
        <pc:chgData name="Mostafa Ahmed" userId="8172b4f7b826b158" providerId="LiveId" clId="{99E602B0-ECAC-45BC-AF54-4E14A32AEEE4}" dt="2025-12-15T15:45:46.903" v="108"/>
        <pc:sldMkLst>
          <pc:docMk/>
          <pc:sldMk cId="0" sldId="273"/>
        </pc:sldMkLst>
      </pc:sldChg>
      <pc:sldChg chg="addSp delSp modSp add mod modTransition modAnim">
        <pc:chgData name="Mostafa Ahmed" userId="8172b4f7b826b158" providerId="LiveId" clId="{99E602B0-ECAC-45BC-AF54-4E14A32AEEE4}" dt="2025-12-15T15:45:46.903" v="108"/>
        <pc:sldMkLst>
          <pc:docMk/>
          <pc:sldMk cId="1457770505" sldId="274"/>
        </pc:sldMkLst>
        <pc:spChg chg="del">
          <ac:chgData name="Mostafa Ahmed" userId="8172b4f7b826b158" providerId="LiveId" clId="{99E602B0-ECAC-45BC-AF54-4E14A32AEEE4}" dt="2025-12-15T15:19:29.183" v="54" actId="478"/>
          <ac:spMkLst>
            <pc:docMk/>
            <pc:sldMk cId="1457770505" sldId="274"/>
            <ac:spMk id="6" creationId="{F390DF91-6699-A88A-203B-E9BDE39356AA}"/>
          </ac:spMkLst>
        </pc:spChg>
        <pc:spChg chg="mod">
          <ac:chgData name="Mostafa Ahmed" userId="8172b4f7b826b158" providerId="LiveId" clId="{99E602B0-ECAC-45BC-AF54-4E14A32AEEE4}" dt="2025-12-15T15:19:36.517" v="58" actId="1076"/>
          <ac:spMkLst>
            <pc:docMk/>
            <pc:sldMk cId="1457770505" sldId="274"/>
            <ac:spMk id="7" creationId="{1253617E-7C3F-E92E-994F-419A316E5C88}"/>
          </ac:spMkLst>
        </pc:spChg>
        <pc:spChg chg="mod">
          <ac:chgData name="Mostafa Ahmed" userId="8172b4f7b826b158" providerId="LiveId" clId="{99E602B0-ECAC-45BC-AF54-4E14A32AEEE4}" dt="2025-12-15T15:19:23.204" v="53" actId="14100"/>
          <ac:spMkLst>
            <pc:docMk/>
            <pc:sldMk cId="1457770505" sldId="274"/>
            <ac:spMk id="9" creationId="{37605F95-EA8D-7BB2-9871-86F8D3EC5A82}"/>
          </ac:spMkLst>
        </pc:spChg>
        <pc:spChg chg="del">
          <ac:chgData name="Mostafa Ahmed" userId="8172b4f7b826b158" providerId="LiveId" clId="{99E602B0-ECAC-45BC-AF54-4E14A32AEEE4}" dt="2025-12-15T15:19:34.535" v="57" actId="478"/>
          <ac:spMkLst>
            <pc:docMk/>
            <pc:sldMk cId="1457770505" sldId="274"/>
            <ac:spMk id="11" creationId="{61D43236-E1BD-A622-8BA8-65263FD664AA}"/>
          </ac:spMkLst>
        </pc:spChg>
        <pc:picChg chg="add mod modCrop">
          <ac:chgData name="Mostafa Ahmed" userId="8172b4f7b826b158" providerId="LiveId" clId="{99E602B0-ECAC-45BC-AF54-4E14A32AEEE4}" dt="2025-12-15T15:36:17.332" v="74" actId="1076"/>
          <ac:picMkLst>
            <pc:docMk/>
            <pc:sldMk cId="1457770505" sldId="274"/>
            <ac:picMk id="3" creationId="{173903E6-1C6A-1335-C770-D23B48CAAE27}"/>
          </ac:picMkLst>
        </pc:picChg>
        <pc:picChg chg="del">
          <ac:chgData name="Mostafa Ahmed" userId="8172b4f7b826b158" providerId="LiveId" clId="{99E602B0-ECAC-45BC-AF54-4E14A32AEEE4}" dt="2025-12-15T15:19:32.508" v="56" actId="478"/>
          <ac:picMkLst>
            <pc:docMk/>
            <pc:sldMk cId="1457770505" sldId="274"/>
            <ac:picMk id="4" creationId="{463322C5-8F39-75D7-F63D-92E69DF791EC}"/>
          </ac:picMkLst>
        </pc:picChg>
        <pc:picChg chg="add mod modCrop">
          <ac:chgData name="Mostafa Ahmed" userId="8172b4f7b826b158" providerId="LiveId" clId="{99E602B0-ECAC-45BC-AF54-4E14A32AEEE4}" dt="2025-12-15T15:37:09.040" v="90" actId="1076"/>
          <ac:picMkLst>
            <pc:docMk/>
            <pc:sldMk cId="1457770505" sldId="274"/>
            <ac:picMk id="8" creationId="{79C7FB21-C97D-8894-8607-7F95B92500E2}"/>
          </ac:picMkLst>
        </pc:picChg>
        <pc:picChg chg="del">
          <ac:chgData name="Mostafa Ahmed" userId="8172b4f7b826b158" providerId="LiveId" clId="{99E602B0-ECAC-45BC-AF54-4E14A32AEEE4}" dt="2025-12-15T15:19:31.835" v="55" actId="478"/>
          <ac:picMkLst>
            <pc:docMk/>
            <pc:sldMk cId="1457770505" sldId="274"/>
            <ac:picMk id="10" creationId="{547A156B-A71A-CD51-1298-04F647750B28}"/>
          </ac:picMkLst>
        </pc:picChg>
        <pc:picChg chg="add mod modCrop">
          <ac:chgData name="Mostafa Ahmed" userId="8172b4f7b826b158" providerId="LiveId" clId="{99E602B0-ECAC-45BC-AF54-4E14A32AEEE4}" dt="2025-12-15T15:37:52.769" v="105" actId="14100"/>
          <ac:picMkLst>
            <pc:docMk/>
            <pc:sldMk cId="1457770505" sldId="274"/>
            <ac:picMk id="13" creationId="{DB9C620C-3EE1-6ECC-0A64-48998C8650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76FF-599A-443D-AC4E-32F9C41EE4F4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E49A-3950-47B5-BC93-2943B85B2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75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E49A-3950-47B5-BC93-2943B85B26A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9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E49A-3950-47B5-BC93-2943B85B26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46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E49A-3950-47B5-BC93-2943B85B26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307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E49A-3950-47B5-BC93-2943B85B26A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1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E49A-3950-47B5-BC93-2943B85B26A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77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E49A-3950-47B5-BC93-2943B85B26A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844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40416-615D-048D-7D0E-969677AA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1EE16D-4F38-9255-5255-60A4D1FD1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0C6D0-461B-B6C3-4ED6-FE78CB045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3352D-B1BA-8A50-66F4-5DDE0D7F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E49A-3950-47B5-BC93-2943B85B26A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71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6893E-1995-EC89-7B27-A12196CA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CCBCC-C514-9F98-6863-CFDB0765D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EC2C8-8BFD-F922-E179-C30069D73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65C48-CD22-320E-DAA1-9CF2A90F8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E49A-3950-47B5-BC93-2943B85B26A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35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E49A-3950-47B5-BC93-2943B85B26A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82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2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000" y="375047"/>
            <a:ext cx="6553200" cy="9536906"/>
            <a:chOff x="0" y="0"/>
            <a:chExt cx="1863593" cy="2782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3594" cy="2782840"/>
            </a:xfrm>
            <a:custGeom>
              <a:avLst/>
              <a:gdLst/>
              <a:ahLst/>
              <a:cxnLst/>
              <a:rect l="l" t="t" r="r" b="b"/>
              <a:pathLst>
                <a:path w="1863594" h="2782840">
                  <a:moveTo>
                    <a:pt x="1376152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605167"/>
                  </a:lnTo>
                  <a:cubicBezTo>
                    <a:pt x="0" y="2703293"/>
                    <a:pt x="79547" y="2782840"/>
                    <a:pt x="177673" y="2782840"/>
                  </a:cubicBezTo>
                  <a:lnTo>
                    <a:pt x="1685921" y="2782840"/>
                  </a:lnTo>
                  <a:cubicBezTo>
                    <a:pt x="1784047" y="2782840"/>
                    <a:pt x="1863594" y="2703293"/>
                    <a:pt x="1863594" y="2605167"/>
                  </a:cubicBezTo>
                  <a:lnTo>
                    <a:pt x="1863594" y="523958"/>
                  </a:lnTo>
                  <a:cubicBezTo>
                    <a:pt x="1863594" y="480251"/>
                    <a:pt x="1847484" y="438079"/>
                    <a:pt x="1818345" y="405503"/>
                  </a:cubicBezTo>
                  <a:lnTo>
                    <a:pt x="1508568" y="59214"/>
                  </a:lnTo>
                  <a:cubicBezTo>
                    <a:pt x="1474864" y="21536"/>
                    <a:pt x="1426705" y="0"/>
                    <a:pt x="1376152" y="0"/>
                  </a:cubicBez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brightnessContrast bright="-9000"/>
                        </a14:imgEffect>
                      </a14:imgLayer>
                    </a14:imgProps>
                  </a:ext>
                </a:extLst>
              </a:blip>
              <a:stretch>
                <a:fillRect t="-162" b="-16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4796" y="1257300"/>
            <a:ext cx="11430000" cy="577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000"/>
              </a:lnSpc>
            </a:pPr>
            <a:r>
              <a:rPr lang="en-US" sz="15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AI Fish Species Recognition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DEF64B1F-A5B8-F78D-0630-E5479495E553}"/>
              </a:ext>
            </a:extLst>
          </p:cNvPr>
          <p:cNvSpPr/>
          <p:nvPr/>
        </p:nvSpPr>
        <p:spPr>
          <a:xfrm rot="-3117037">
            <a:off x="8480139" y="7752286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D942B7-74A7-5D1B-AD6D-5D521475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5BD3B84-A4DC-28AA-0398-2467D2F16A0B}"/>
              </a:ext>
            </a:extLst>
          </p:cNvPr>
          <p:cNvSpPr txBox="1"/>
          <p:nvPr/>
        </p:nvSpPr>
        <p:spPr>
          <a:xfrm>
            <a:off x="3957022" y="257963"/>
            <a:ext cx="11801475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u="none" strike="noStrike" spc="-89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Confusion Matrix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65483FFB-94F9-9842-4616-783E6D4C2225}"/>
              </a:ext>
            </a:extLst>
          </p:cNvPr>
          <p:cNvSpPr/>
          <p:nvPr/>
        </p:nvSpPr>
        <p:spPr>
          <a:xfrm rot="18482963">
            <a:off x="16328738" y="528428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9" name="Picture 8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6F1EB201-3923-69B2-2BA5-238AAE4DA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146243"/>
            <a:ext cx="7482841" cy="4814927"/>
          </a:xfrm>
          <a:prstGeom prst="rect">
            <a:avLst/>
          </a:prstGeom>
        </p:spPr>
      </p:pic>
      <p:pic>
        <p:nvPicPr>
          <p:cNvPr id="11" name="Picture 10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BF0C2947-817C-EB19-0B24-B22E14D8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045" y="5405234"/>
            <a:ext cx="7384433" cy="4881766"/>
          </a:xfrm>
          <a:prstGeom prst="rect">
            <a:avLst/>
          </a:prstGeom>
        </p:spPr>
      </p:pic>
      <p:pic>
        <p:nvPicPr>
          <p:cNvPr id="13" name="Picture 12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66FD814D-26BE-16D1-7C25-2D3EE55FA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1164678"/>
            <a:ext cx="6934200" cy="3867641"/>
          </a:xfrm>
          <a:prstGeom prst="rect">
            <a:avLst/>
          </a:prstGeom>
        </p:spPr>
      </p:pic>
      <p:pic>
        <p:nvPicPr>
          <p:cNvPr id="15" name="Picture 14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4521BE9F-9BB0-2E66-38DF-192ECD001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6268805"/>
            <a:ext cx="5977091" cy="38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9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1582400" y="1345413"/>
            <a:ext cx="6858000" cy="44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dirty="0">
                <a:solidFill>
                  <a:srgbClr val="004E7C"/>
                </a:solidFill>
                <a:latin typeface="Nyutro Sans"/>
                <a:ea typeface="Nyutro Sans"/>
                <a:cs typeface="Nyutro Sans"/>
                <a:sym typeface="Nyutro Sans"/>
              </a:rPr>
              <a:t>Performance on various fish species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B227F70-B037-6710-7FD8-E181D0D34FEF}"/>
              </a:ext>
            </a:extLst>
          </p:cNvPr>
          <p:cNvSpPr txBox="1"/>
          <p:nvPr/>
        </p:nvSpPr>
        <p:spPr>
          <a:xfrm>
            <a:off x="1327355" y="500857"/>
            <a:ext cx="11801475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u="none" strike="noStrike" spc="-89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Results and Analysis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8482A2CD-BFA8-9674-A828-D36645EE703D}"/>
              </a:ext>
            </a:extLst>
          </p:cNvPr>
          <p:cNvSpPr/>
          <p:nvPr/>
        </p:nvSpPr>
        <p:spPr>
          <a:xfrm rot="18482963">
            <a:off x="21937" y="8209487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51B402D-8366-6C3C-3C69-0BD7D41F1686}"/>
              </a:ext>
            </a:extLst>
          </p:cNvPr>
          <p:cNvSpPr txBox="1"/>
          <p:nvPr/>
        </p:nvSpPr>
        <p:spPr>
          <a:xfrm>
            <a:off x="152400" y="1943100"/>
            <a:ext cx="17621250" cy="2139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Both models achieved strong performance on the test set. The Mobile Net model consistently outperformed the baseline CNN in terms of accuracy and F1-score, demonstrating better generalization and more robust feature extraction through transfer learning.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Picture 13" descr="A graph showing the loss of a number of data&#10;&#10;AI-generated content may be incorrect.">
            <a:extLst>
              <a:ext uri="{FF2B5EF4-FFF2-40B4-BE49-F238E27FC236}">
                <a16:creationId xmlns:a16="http://schemas.microsoft.com/office/drawing/2014/main" id="{86E9A4E9-FBF9-E301-77D0-3F5C9F2EE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82" y="4468492"/>
            <a:ext cx="7467600" cy="5079019"/>
          </a:xfrm>
          <a:prstGeom prst="rect">
            <a:avLst/>
          </a:prstGeom>
        </p:spPr>
      </p:pic>
      <p:pic>
        <p:nvPicPr>
          <p:cNvPr id="16" name="Picture 15" descr="A graph showing the difference between a number of objects&#10;&#10;AI-generated content may be incorrect.">
            <a:extLst>
              <a:ext uri="{FF2B5EF4-FFF2-40B4-BE49-F238E27FC236}">
                <a16:creationId xmlns:a16="http://schemas.microsoft.com/office/drawing/2014/main" id="{2D0B4B07-2100-E6A6-BEC1-3F125B8CD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707" y="4468491"/>
            <a:ext cx="7898519" cy="507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3E30-4795-7E2D-0E77-61F23D87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F722355-F767-1DE9-D39F-CEAD214AF5B8}"/>
              </a:ext>
            </a:extLst>
          </p:cNvPr>
          <p:cNvSpPr txBox="1"/>
          <p:nvPr/>
        </p:nvSpPr>
        <p:spPr>
          <a:xfrm>
            <a:off x="11582400" y="1345413"/>
            <a:ext cx="6858000" cy="44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004E7C"/>
                </a:solidFill>
                <a:effectLst/>
                <a:uLnTx/>
                <a:uFillTx/>
                <a:latin typeface="Nyutro Sans"/>
                <a:ea typeface="Nyutro Sans"/>
                <a:cs typeface="Nyutro Sans"/>
                <a:sym typeface="Nyutro Sans"/>
              </a:rPr>
              <a:t>Performance on various fish species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97F38DB-B3F4-10C1-3EE7-3A94275604D1}"/>
              </a:ext>
            </a:extLst>
          </p:cNvPr>
          <p:cNvSpPr txBox="1"/>
          <p:nvPr/>
        </p:nvSpPr>
        <p:spPr>
          <a:xfrm>
            <a:off x="1327355" y="500857"/>
            <a:ext cx="11801475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1" i="0" u="none" strike="noStrike" kern="1200" cap="none" spc="-89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Baseline Summary 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CE67147-0205-74C7-65C9-2746BBD5711F}"/>
              </a:ext>
            </a:extLst>
          </p:cNvPr>
          <p:cNvSpPr txBox="1"/>
          <p:nvPr/>
        </p:nvSpPr>
        <p:spPr>
          <a:xfrm>
            <a:off x="152400" y="1943100"/>
            <a:ext cx="17621250" cy="140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/>
              <a:t>• Strength: Simple, interpretable, validates pipeline. </a:t>
            </a:r>
            <a:endParaRPr lang="ar-EG" sz="3200" dirty="0"/>
          </a:p>
          <a:p>
            <a:pPr lvl="0" algn="just">
              <a:lnSpc>
                <a:spcPct val="150000"/>
              </a:lnSpc>
            </a:pPr>
            <a:r>
              <a:rPr lang="en-US" sz="3200" dirty="0"/>
              <a:t>• Performance: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graph of a training and validation accuracy&#10;&#10;AI-generated content may be incorrect.">
            <a:extLst>
              <a:ext uri="{FF2B5EF4-FFF2-40B4-BE49-F238E27FC236}">
                <a16:creationId xmlns:a16="http://schemas.microsoft.com/office/drawing/2014/main" id="{D8AB0170-8955-F5EA-8859-D7DD9F5E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3" y="3603140"/>
            <a:ext cx="8330254" cy="5317551"/>
          </a:xfrm>
          <a:prstGeom prst="rect">
            <a:avLst/>
          </a:prstGeom>
        </p:spPr>
      </p:pic>
      <p:pic>
        <p:nvPicPr>
          <p:cNvPr id="5" name="Picture 4" descr="A graph of a training and validation loss&#10;&#10;AI-generated content may be incorrect.">
            <a:extLst>
              <a:ext uri="{FF2B5EF4-FFF2-40B4-BE49-F238E27FC236}">
                <a16:creationId xmlns:a16="http://schemas.microsoft.com/office/drawing/2014/main" id="{9213CB8B-7BF5-71BC-0E6F-FF2AC372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71"/>
          <a:stretch>
            <a:fillRect/>
          </a:stretch>
        </p:blipFill>
        <p:spPr>
          <a:xfrm>
            <a:off x="9410434" y="3603140"/>
            <a:ext cx="8259543" cy="5224070"/>
          </a:xfrm>
          <a:prstGeom prst="rect">
            <a:avLst/>
          </a:prstGeom>
        </p:spPr>
      </p:pic>
      <p:sp>
        <p:nvSpPr>
          <p:cNvPr id="7" name="Freeform 8">
            <a:extLst>
              <a:ext uri="{FF2B5EF4-FFF2-40B4-BE49-F238E27FC236}">
                <a16:creationId xmlns:a16="http://schemas.microsoft.com/office/drawing/2014/main" id="{13D6F7B1-5E96-8514-6715-941FEF746349}"/>
              </a:ext>
            </a:extLst>
          </p:cNvPr>
          <p:cNvSpPr/>
          <p:nvPr/>
        </p:nvSpPr>
        <p:spPr>
          <a:xfrm rot="18482963">
            <a:off x="16001057" y="1045488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926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FC5F9-8E4A-83C6-081D-747E43C9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C6CFA1A-55D1-2DD6-01FF-83C737C9B945}"/>
              </a:ext>
            </a:extLst>
          </p:cNvPr>
          <p:cNvSpPr txBox="1"/>
          <p:nvPr/>
        </p:nvSpPr>
        <p:spPr>
          <a:xfrm>
            <a:off x="11430000" y="1538880"/>
            <a:ext cx="6858000" cy="44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004E7C"/>
                </a:solidFill>
                <a:effectLst/>
                <a:uLnTx/>
                <a:uFillTx/>
                <a:latin typeface="Nyutro Sans"/>
                <a:ea typeface="Nyutro Sans"/>
                <a:cs typeface="Nyutro Sans"/>
                <a:sym typeface="Nyutro Sans"/>
              </a:rPr>
              <a:t>Performance on various fish species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72E578DA-3D0B-9F78-1814-2283BF13B83C}"/>
              </a:ext>
            </a:extLst>
          </p:cNvPr>
          <p:cNvSpPr txBox="1"/>
          <p:nvPr/>
        </p:nvSpPr>
        <p:spPr>
          <a:xfrm>
            <a:off x="1327355" y="500857"/>
            <a:ext cx="11801475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1" i="0" u="none" strike="noStrike" kern="1200" cap="none" spc="-89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Mobile Net Summary 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7F78500-014A-1D6F-AE07-5A2829139CCA}"/>
              </a:ext>
            </a:extLst>
          </p:cNvPr>
          <p:cNvSpPr txBox="1"/>
          <p:nvPr/>
        </p:nvSpPr>
        <p:spPr>
          <a:xfrm>
            <a:off x="152400" y="1943100"/>
            <a:ext cx="17621250" cy="140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/>
              <a:t>•</a:t>
            </a:r>
            <a:r>
              <a:rPr lang="en-US" sz="3200" b="1" dirty="0"/>
              <a:t>Strength</a:t>
            </a:r>
            <a:r>
              <a:rPr lang="en-US" sz="3200" dirty="0"/>
              <a:t>: Uses pretrained features, faster convergence, typically better generalization. . </a:t>
            </a:r>
            <a:endParaRPr lang="ar-EG" sz="3200" dirty="0"/>
          </a:p>
          <a:p>
            <a:pPr lvl="0" algn="just">
              <a:lnSpc>
                <a:spcPct val="150000"/>
              </a:lnSpc>
            </a:pPr>
            <a:r>
              <a:rPr lang="en-US" sz="3200" dirty="0"/>
              <a:t>• Performance: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3CEFA6D8-6798-F4CE-F90C-364A524B1D7B}"/>
              </a:ext>
            </a:extLst>
          </p:cNvPr>
          <p:cNvSpPr/>
          <p:nvPr/>
        </p:nvSpPr>
        <p:spPr>
          <a:xfrm rot="18482963">
            <a:off x="16001057" y="1045488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 descr="A graph of a graph showing the number of training and validation&#10;&#10;AI-generated content may be incorrect.">
            <a:extLst>
              <a:ext uri="{FF2B5EF4-FFF2-40B4-BE49-F238E27FC236}">
                <a16:creationId xmlns:a16="http://schemas.microsoft.com/office/drawing/2014/main" id="{2150323F-1076-A3AB-3AF6-2B6AF8F1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71" y="3786445"/>
            <a:ext cx="8116433" cy="5572903"/>
          </a:xfrm>
          <a:prstGeom prst="rect">
            <a:avLst/>
          </a:prstGeom>
        </p:spPr>
      </p:pic>
      <p:pic>
        <p:nvPicPr>
          <p:cNvPr id="10" name="Picture 9" descr="A graph of a graph showing the number of training and validation loss&#10;&#10;AI-generated content may be incorrect.">
            <a:extLst>
              <a:ext uri="{FF2B5EF4-FFF2-40B4-BE49-F238E27FC236}">
                <a16:creationId xmlns:a16="http://schemas.microsoft.com/office/drawing/2014/main" id="{5CFFE65F-FBFC-9050-D1E9-5E3F22EC7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848" y="3718769"/>
            <a:ext cx="8792802" cy="56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4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A15A-35E5-871D-CD01-6DEDA0138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37605F95-EA8D-7BB2-9871-86F8D3EC5A82}"/>
              </a:ext>
            </a:extLst>
          </p:cNvPr>
          <p:cNvSpPr txBox="1"/>
          <p:nvPr/>
        </p:nvSpPr>
        <p:spPr>
          <a:xfrm>
            <a:off x="1327355" y="500857"/>
            <a:ext cx="14194563" cy="1041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1" i="0" u="none" strike="noStrike" kern="1200" cap="none" spc="-89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Streamlit Deployment Ui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253617E-7C3F-E92E-994F-419A316E5C88}"/>
              </a:ext>
            </a:extLst>
          </p:cNvPr>
          <p:cNvSpPr/>
          <p:nvPr/>
        </p:nvSpPr>
        <p:spPr>
          <a:xfrm rot="18482963">
            <a:off x="15848657" y="61307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3903E6-1C6A-1335-C770-D23B48CAA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r="27916" b="48264"/>
          <a:stretch>
            <a:fillRect/>
          </a:stretch>
        </p:blipFill>
        <p:spPr>
          <a:xfrm>
            <a:off x="2514600" y="2476500"/>
            <a:ext cx="12126276" cy="6629400"/>
          </a:xfrm>
          <a:prstGeom prst="rect">
            <a:avLst/>
          </a:prstGeom>
        </p:spPr>
      </p:pic>
      <p:pic>
        <p:nvPicPr>
          <p:cNvPr id="8" name="Picture 7" descr="A fish on a blue surface&#10;&#10;AI-generated content may be incorrect.">
            <a:extLst>
              <a:ext uri="{FF2B5EF4-FFF2-40B4-BE49-F238E27FC236}">
                <a16:creationId xmlns:a16="http://schemas.microsoft.com/office/drawing/2014/main" id="{79C7FB21-C97D-8894-8607-7F95B9250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r="27917" b="4559"/>
          <a:stretch>
            <a:fillRect/>
          </a:stretch>
        </p:blipFill>
        <p:spPr>
          <a:xfrm>
            <a:off x="2514600" y="2342535"/>
            <a:ext cx="12126276" cy="6781800"/>
          </a:xfrm>
          <a:prstGeom prst="rect">
            <a:avLst/>
          </a:prstGeom>
        </p:spPr>
      </p:pic>
      <p:pic>
        <p:nvPicPr>
          <p:cNvPr id="13" name="Picture 12" descr="A screenshot of a fish&#10;&#10;AI-generated content may be incorrect.">
            <a:extLst>
              <a:ext uri="{FF2B5EF4-FFF2-40B4-BE49-F238E27FC236}">
                <a16:creationId xmlns:a16="http://schemas.microsoft.com/office/drawing/2014/main" id="{DB9C620C-3EE1-6ECC-0A64-48998C865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40366" r="27916"/>
          <a:stretch>
            <a:fillRect/>
          </a:stretch>
        </p:blipFill>
        <p:spPr>
          <a:xfrm>
            <a:off x="2590800" y="2399071"/>
            <a:ext cx="12020579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7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820400" y="1485900"/>
            <a:ext cx="7315200" cy="7908823"/>
            <a:chOff x="0" y="0"/>
            <a:chExt cx="2576171" cy="27707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6172" cy="2770723"/>
            </a:xfrm>
            <a:custGeom>
              <a:avLst/>
              <a:gdLst/>
              <a:ahLst/>
              <a:cxnLst/>
              <a:rect l="l" t="t" r="r" b="b"/>
              <a:pathLst>
                <a:path w="2576172" h="2770723">
                  <a:moveTo>
                    <a:pt x="2088730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593050"/>
                  </a:lnTo>
                  <a:cubicBezTo>
                    <a:pt x="0" y="2691176"/>
                    <a:pt x="79547" y="2770723"/>
                    <a:pt x="177673" y="2770723"/>
                  </a:cubicBezTo>
                  <a:lnTo>
                    <a:pt x="2398500" y="2770723"/>
                  </a:lnTo>
                  <a:cubicBezTo>
                    <a:pt x="2496626" y="2770723"/>
                    <a:pt x="2576172" y="2691176"/>
                    <a:pt x="2576172" y="2593050"/>
                  </a:cubicBezTo>
                  <a:lnTo>
                    <a:pt x="2576172" y="523958"/>
                  </a:lnTo>
                  <a:cubicBezTo>
                    <a:pt x="2576172" y="480251"/>
                    <a:pt x="2560063" y="438079"/>
                    <a:pt x="2530924" y="405503"/>
                  </a:cubicBezTo>
                  <a:lnTo>
                    <a:pt x="2221146" y="59214"/>
                  </a:lnTo>
                  <a:cubicBezTo>
                    <a:pt x="2187442" y="21536"/>
                    <a:pt x="2139283" y="0"/>
                    <a:pt x="2088730" y="0"/>
                  </a:cubicBezTo>
                  <a:close/>
                </a:path>
              </a:pathLst>
            </a:custGeom>
            <a:blipFill>
              <a:blip r:embed="rId3"/>
              <a:stretch>
                <a:fillRect t="-258" b="-25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2B3803-BEC9-1A75-3C7E-82DC6FD5E059}"/>
              </a:ext>
            </a:extLst>
          </p:cNvPr>
          <p:cNvSpPr txBox="1"/>
          <p:nvPr/>
        </p:nvSpPr>
        <p:spPr>
          <a:xfrm>
            <a:off x="1566863" y="418300"/>
            <a:ext cx="11801475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u="none" strike="noStrike" spc="-89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Conclusion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7D7D0CF-C30B-3412-D614-718ECB3FACF9}"/>
              </a:ext>
            </a:extLst>
          </p:cNvPr>
          <p:cNvSpPr txBox="1"/>
          <p:nvPr/>
        </p:nvSpPr>
        <p:spPr>
          <a:xfrm>
            <a:off x="685800" y="1639100"/>
            <a:ext cx="9296400" cy="837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dirty="0"/>
              <a:t>This project successfully demonstrates a full deep learning pipeline for fish species recognition, including: </a:t>
            </a:r>
            <a:endParaRPr lang="ar-EG" sz="3200" dirty="0"/>
          </a:p>
          <a:p>
            <a:pPr algn="just"/>
            <a:endParaRPr lang="ar-EG" sz="3200" dirty="0"/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/>
              <a:t>EDA and data cleaning </a:t>
            </a:r>
            <a:endParaRPr lang="ar-EG" sz="3200" dirty="0"/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/>
              <a:t>Preprocessing and augmentation </a:t>
            </a:r>
            <a:endParaRPr lang="ar-EG" sz="3200" dirty="0"/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/>
              <a:t>Two modeling approaches (baseline CNN and Mobile Net transfer learning)</a:t>
            </a:r>
            <a:endParaRPr lang="ar-EG" sz="3200" dirty="0"/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/>
              <a:t> Evaluation using accuracy, classification report metrics, and confusion matrices </a:t>
            </a:r>
            <a:endParaRPr lang="ar-EG" sz="3200" dirty="0"/>
          </a:p>
          <a:p>
            <a:pPr algn="just"/>
            <a:endParaRPr lang="ar-EG" sz="3200" dirty="0"/>
          </a:p>
          <a:p>
            <a:pPr algn="just"/>
            <a:r>
              <a:rPr lang="en-US" sz="3200" dirty="0"/>
              <a:t>The final results show strong performance on the test set, and confusion matrices confirm that most predictions are correct with limited confusion mainly among visually similar species. 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726D71C-F2C9-B66D-EE34-6F7F5A874BF5}"/>
              </a:ext>
            </a:extLst>
          </p:cNvPr>
          <p:cNvSpPr/>
          <p:nvPr/>
        </p:nvSpPr>
        <p:spPr>
          <a:xfrm rot="18482963">
            <a:off x="16100138" y="812808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001F3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40C7C7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15000" y="2452590"/>
            <a:ext cx="832485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</a:pPr>
            <a:r>
              <a:rPr lang="en-US" sz="8800" b="1" spc="-187" dirty="0">
                <a:solidFill>
                  <a:srgbClr val="E7F6F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Thanks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153400" y="5708199"/>
            <a:ext cx="8704153" cy="466628"/>
            <a:chOff x="-1524092" y="1238046"/>
            <a:chExt cx="11605537" cy="622171"/>
          </a:xfrm>
        </p:grpSpPr>
        <p:sp>
          <p:nvSpPr>
            <p:cNvPr id="15" name="TextBox 15"/>
            <p:cNvSpPr txBox="1"/>
            <p:nvPr/>
          </p:nvSpPr>
          <p:spPr>
            <a:xfrm>
              <a:off x="-1524092" y="1238046"/>
              <a:ext cx="8077200" cy="51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en-US" sz="3600" b="1" u="none" strike="noStrike" dirty="0">
                  <a:solidFill>
                    <a:srgbClr val="E7F6F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Project Number: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04245" y="1332636"/>
              <a:ext cx="8077200" cy="527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</a:pPr>
              <a:r>
                <a:rPr lang="en-US" sz="4000" dirty="0">
                  <a:solidFill>
                    <a:srgbClr val="E7F6F6"/>
                  </a:solidFill>
                  <a:latin typeface="Codec Pro"/>
                  <a:ea typeface="Codec Pro"/>
                  <a:cs typeface="Codec Pro"/>
                  <a:sym typeface="Codec Pro"/>
                </a:rPr>
                <a:t>9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727580" y="2266950"/>
            <a:ext cx="7158835" cy="5753100"/>
          </a:xfrm>
          <a:custGeom>
            <a:avLst/>
            <a:gdLst/>
            <a:ahLst/>
            <a:cxnLst/>
            <a:rect l="l" t="t" r="r" b="b"/>
            <a:pathLst>
              <a:path w="7158835" h="5753100">
                <a:moveTo>
                  <a:pt x="0" y="0"/>
                </a:moveTo>
                <a:lnTo>
                  <a:pt x="7158835" y="0"/>
                </a:lnTo>
                <a:lnTo>
                  <a:pt x="7158835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8A30DB95-13BC-41A2-7A79-B73C461733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Graphic 24" descr="Smiling Face with No Fill">
            <a:extLst>
              <a:ext uri="{FF2B5EF4-FFF2-40B4-BE49-F238E27FC236}">
                <a16:creationId xmlns:a16="http://schemas.microsoft.com/office/drawing/2014/main" id="{BA40AA54-024B-C7E9-F706-F271D5117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7959" y="2517136"/>
            <a:ext cx="4280680" cy="428068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FD6FA-179E-EBCC-3756-AD3EF1F41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666749" y="800100"/>
            <a:ext cx="16954500" cy="8953500"/>
            <a:chOff x="0" y="0"/>
            <a:chExt cx="5734099" cy="3028120"/>
          </a:xfrm>
          <a:solidFill>
            <a:schemeClr val="bg2">
              <a:lumMod val="1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6"/>
          <p:cNvGrpSpPr/>
          <p:nvPr/>
        </p:nvGrpSpPr>
        <p:grpSpPr>
          <a:xfrm>
            <a:off x="1207759" y="2027622"/>
            <a:ext cx="15872481" cy="5194209"/>
            <a:chOff x="-8214144" y="521227"/>
            <a:chExt cx="21163308" cy="6925612"/>
          </a:xfrm>
        </p:grpSpPr>
        <p:sp>
          <p:nvSpPr>
            <p:cNvPr id="11" name="TextBox 7"/>
            <p:cNvSpPr txBox="1"/>
            <p:nvPr/>
          </p:nvSpPr>
          <p:spPr>
            <a:xfrm>
              <a:off x="-2301148" y="521227"/>
              <a:ext cx="9182100" cy="1043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</a:pPr>
              <a:r>
                <a:rPr lang="en-US" sz="5400" b="1" spc="-135" dirty="0">
                  <a:solidFill>
                    <a:srgbClr val="E7F6F6"/>
                  </a:solidFill>
                  <a:latin typeface="Georgia Pro Condensed" panose="020B0604020202020204" charset="0"/>
                  <a:ea typeface="Gatwick Ultra-Bold"/>
                  <a:cs typeface="Gatwick Ultra-Bold"/>
                  <a:sym typeface="Gatwick Ultra-Bold"/>
                </a:rPr>
                <a:t>Project Overview</a:t>
              </a:r>
            </a:p>
          </p:txBody>
        </p:sp>
        <p:sp>
          <p:nvSpPr>
            <p:cNvPr id="12" name="TextBox 8"/>
            <p:cNvSpPr txBox="1"/>
            <p:nvPr/>
          </p:nvSpPr>
          <p:spPr>
            <a:xfrm>
              <a:off x="-8214144" y="3151731"/>
              <a:ext cx="21163308" cy="4295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lnSpc>
                  <a:spcPct val="150000"/>
                </a:lnSpc>
              </a:pPr>
              <a:r>
                <a:rPr lang="en-US" sz="3600" dirty="0">
                  <a:solidFill>
                    <a:srgbClr val="E7F6F6"/>
                  </a:solidFill>
                  <a:latin typeface="Codec Pro"/>
                  <a:ea typeface="Codec Pro"/>
                  <a:cs typeface="Codec Pro"/>
                  <a:sym typeface="Codec Pro"/>
                </a:rPr>
                <a:t>Identifying fish species from images is a challenging fine-grained classification task, as many species share similar shapes, colors, and textures.</a:t>
              </a:r>
            </a:p>
            <a:p>
              <a:pPr lvl="0" algn="just">
                <a:lnSpc>
                  <a:spcPct val="150000"/>
                </a:lnSpc>
              </a:pPr>
              <a:r>
                <a:rPr lang="en-US" sz="3600" dirty="0">
                  <a:solidFill>
                    <a:srgbClr val="E7F6F6"/>
                  </a:solidFill>
                  <a:latin typeface="Codec Pro"/>
                  <a:ea typeface="Codec Pro"/>
                  <a:cs typeface="Codec Pro"/>
                  <a:sym typeface="Codec Pro"/>
                </a:rPr>
                <a:t>This project uses convolutional neural networks to automatically classify fish images into multiple species</a:t>
              </a:r>
            </a:p>
          </p:txBody>
        </p:sp>
      </p:grpSp>
      <p:sp>
        <p:nvSpPr>
          <p:cNvPr id="14" name="Freeform 8">
            <a:extLst>
              <a:ext uri="{FF2B5EF4-FFF2-40B4-BE49-F238E27FC236}">
                <a16:creationId xmlns:a16="http://schemas.microsoft.com/office/drawing/2014/main" id="{72FB1522-832B-AB27-C14E-156A07C9C7C4}"/>
              </a:ext>
            </a:extLst>
          </p:cNvPr>
          <p:cNvSpPr/>
          <p:nvPr/>
        </p:nvSpPr>
        <p:spPr>
          <a:xfrm rot="18482963">
            <a:off x="16252538" y="8064707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63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AutoShape 5"/>
          <p:cNvSpPr/>
          <p:nvPr/>
        </p:nvSpPr>
        <p:spPr>
          <a:xfrm>
            <a:off x="2436774" y="5162550"/>
            <a:ext cx="15028241" cy="0"/>
          </a:xfrm>
          <a:prstGeom prst="line">
            <a:avLst/>
          </a:prstGeom>
          <a:ln w="38100" cap="flat">
            <a:solidFill>
              <a:schemeClr val="tx2">
                <a:lumMod val="20000"/>
                <a:lumOff val="8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2111931" y="5000128"/>
            <a:ext cx="324843" cy="3248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F3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41334" y="5000128"/>
            <a:ext cx="324843" cy="32484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F3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76789" y="5000128"/>
            <a:ext cx="324843" cy="32484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F3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46820" y="1423984"/>
            <a:ext cx="14077950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80"/>
              </a:lnSpc>
            </a:pPr>
            <a:r>
              <a:rPr lang="en-US" sz="5400" b="1" spc="-135" dirty="0">
                <a:solidFill>
                  <a:srgbClr val="E7F6F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Project Timeline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5025" y="5972175"/>
            <a:ext cx="4010025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E7F6F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Gathering and preparing</a:t>
            </a:r>
            <a:r>
              <a:rPr lang="en-US" sz="2400" u="none" strike="noStrike" dirty="0">
                <a:solidFill>
                  <a:srgbClr val="E7F6F6"/>
                </a:solidFill>
                <a:latin typeface="Codec Pro"/>
                <a:ea typeface="Codec Pro"/>
                <a:cs typeface="Codec Pro"/>
                <a:sym typeface="Codec Pro"/>
              </a:rPr>
              <a:t> fish images dataset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01285" y="5937936"/>
            <a:ext cx="4014718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E7F6F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Training the CNN</a:t>
            </a:r>
            <a:r>
              <a:rPr lang="en-US" sz="2400" u="none" strike="noStrike" dirty="0">
                <a:solidFill>
                  <a:srgbClr val="E7F6F6"/>
                </a:solidFill>
                <a:latin typeface="Codec Pro"/>
                <a:ea typeface="Codec Pro"/>
                <a:cs typeface="Codec Pro"/>
                <a:sym typeface="Codec Pro"/>
              </a:rPr>
              <a:t> on preprocessed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76789" y="5972175"/>
            <a:ext cx="4010025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E7F6F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Assessing model performance</a:t>
            </a:r>
            <a:r>
              <a:rPr lang="en-US" sz="2400" u="none" strike="noStrike" dirty="0">
                <a:solidFill>
                  <a:srgbClr val="E7F6F6"/>
                </a:solidFill>
                <a:latin typeface="Codec Pro"/>
                <a:ea typeface="Codec Pro"/>
                <a:cs typeface="Codec Pro"/>
                <a:sym typeface="Codec Pro"/>
              </a:rPr>
              <a:t> and accuracy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05025" y="4171950"/>
            <a:ext cx="444817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E7F6F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Data Acquisition</a:t>
            </a:r>
            <a:endParaRPr lang="ar-EG" sz="3200" b="1" dirty="0">
              <a:solidFill>
                <a:srgbClr val="E7F6F6"/>
              </a:solidFill>
              <a:latin typeface="Codec Pro Ultra-Bold"/>
              <a:ea typeface="Codec Pro Ultra-Bold"/>
              <a:cs typeface="Codec Pro Ultra-Bold"/>
              <a:sym typeface="Codec Pro Ultra-Bold"/>
            </a:endParaRPr>
          </a:p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E7F6F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And Cleaning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41334" y="4171950"/>
            <a:ext cx="401002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E7F6F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Model Training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72950" y="4220528"/>
            <a:ext cx="401386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E7F6F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Evaluation</a:t>
            </a:r>
            <a:endParaRPr lang="en-US" sz="2400" b="1" u="none" strike="noStrike" dirty="0">
              <a:solidFill>
                <a:srgbClr val="E7F6F6"/>
              </a:solidFill>
              <a:latin typeface="Codec Pro Ultra-Bold"/>
              <a:ea typeface="Codec Pro Ultra-Bold"/>
              <a:cs typeface="Codec Pro Ultra-Bold"/>
              <a:sym typeface="Codec Pro Ultra-Bold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B93B5D46-51F4-4B27-89FF-FE90B860200C}"/>
              </a:ext>
            </a:extLst>
          </p:cNvPr>
          <p:cNvSpPr/>
          <p:nvPr/>
        </p:nvSpPr>
        <p:spPr>
          <a:xfrm rot="18482963">
            <a:off x="326738" y="7985905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8150" y="426216"/>
            <a:ext cx="17564100" cy="8056632"/>
            <a:chOff x="-304800" y="-320712"/>
            <a:chExt cx="23418800" cy="10742176"/>
          </a:xfrm>
        </p:grpSpPr>
        <p:sp>
          <p:nvSpPr>
            <p:cNvPr id="3" name="TextBox 3"/>
            <p:cNvSpPr txBox="1"/>
            <p:nvPr/>
          </p:nvSpPr>
          <p:spPr>
            <a:xfrm>
              <a:off x="-304800" y="-320712"/>
              <a:ext cx="20345400" cy="28084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100"/>
                </a:lnSpc>
                <a:spcBef>
                  <a:spcPct val="0"/>
                </a:spcBef>
              </a:pPr>
              <a:r>
                <a:rPr lang="en-US" sz="9000" b="1" u="none" strike="noStrike" spc="-8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Condensed" panose="020B0604020202020204" charset="0"/>
                  <a:ea typeface="Nyutro Sans Heavy"/>
                  <a:cs typeface="Nyutro Sans Heavy"/>
                  <a:sym typeface="Nyutro Sans Heavy"/>
                </a:rPr>
                <a:t>Dataset Overview of Fish Species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28600" y="2779969"/>
              <a:ext cx="22885400" cy="7641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This project uses a publicly available fish image dataset from Kaggle consisting of labeled images organized by species</a:t>
              </a:r>
              <a:r>
                <a:rPr lang="ar-EG" sz="3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has</a:t>
              </a:r>
              <a:endParaRPr lang="ar-EG" sz="3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3600" dirty="0"/>
                <a:t>9 different fish species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3600" dirty="0"/>
                <a:t>~1000 images per class after augmentation</a:t>
              </a:r>
            </a:p>
            <a:p>
              <a:pPr>
                <a:lnSpc>
                  <a:spcPct val="150000"/>
                </a:lnSpc>
              </a:pPr>
              <a: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The dataset was split into 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Training (70%), Validation (15%</a:t>
              </a:r>
              <a: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), and 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 (15%)</a:t>
              </a:r>
              <a: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sets.</a:t>
              </a:r>
            </a:p>
            <a:p>
              <a:pPr>
                <a:lnSpc>
                  <a:spcPct val="150000"/>
                </a:lnSpc>
              </a:pPr>
              <a: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Data leakage caused by duplicate images across splits was identified and resolved to ensure reliable model evaluation.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613400" y="1619448"/>
              <a:ext cx="91821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b="1" dirty="0">
                  <a:solidFill>
                    <a:srgbClr val="004E7C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Collection and Characteristics of Images</a:t>
              </a: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373922E-F099-4CDB-32C2-A91548D35819}"/>
              </a:ext>
            </a:extLst>
          </p:cNvPr>
          <p:cNvSpPr/>
          <p:nvPr/>
        </p:nvSpPr>
        <p:spPr>
          <a:xfrm rot="18482963">
            <a:off x="14990795" y="8057086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08A5A-301E-97DA-F085-5EBD7605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A7BDF3-49D6-0229-AE58-79F5251E0243}"/>
              </a:ext>
            </a:extLst>
          </p:cNvPr>
          <p:cNvGrpSpPr/>
          <p:nvPr/>
        </p:nvGrpSpPr>
        <p:grpSpPr>
          <a:xfrm>
            <a:off x="538623" y="876300"/>
            <a:ext cx="17573932" cy="6576990"/>
            <a:chOff x="-406400" y="-459228"/>
            <a:chExt cx="23431909" cy="8769319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B4FF90A7-14C9-635D-CC25-257AA760A8BA}"/>
                </a:ext>
              </a:extLst>
            </p:cNvPr>
            <p:cNvSpPr txBox="1"/>
            <p:nvPr/>
          </p:nvSpPr>
          <p:spPr>
            <a:xfrm>
              <a:off x="-406400" y="-459228"/>
              <a:ext cx="23418800" cy="13890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1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-89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 Condensed" panose="020B0604020202020204" charset="0"/>
                  <a:ea typeface="Nyutro Sans Heavy"/>
                  <a:cs typeface="Nyutro Sans Heavy"/>
                  <a:sym typeface="Nyutro Sans Heavy"/>
                </a:rPr>
                <a:t>Exploratory Data Analysis (EDA)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C78E7A2-1B7A-375C-7707-0070E1DC1FC6}"/>
                </a:ext>
              </a:extLst>
            </p:cNvPr>
            <p:cNvSpPr txBox="1"/>
            <p:nvPr/>
          </p:nvSpPr>
          <p:spPr>
            <a:xfrm>
              <a:off x="-393291" y="1776593"/>
              <a:ext cx="23418800" cy="6533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EDA was performed to understand dataset structure and quality before training. The main checks included:  </a:t>
              </a:r>
            </a:p>
            <a:p>
              <a:pPr marL="571500" marR="0" lvl="0" indent="-5715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Number of classes and images per class.  </a:t>
              </a:r>
            </a:p>
            <a:p>
              <a:pPr marL="571500" marR="0" lvl="0" indent="-5715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Class balance</a:t>
              </a:r>
            </a:p>
            <a:p>
              <a:pPr marL="571500" marR="0" lvl="0" indent="-5715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 size distribution</a:t>
              </a:r>
            </a:p>
            <a:p>
              <a:pPr marL="571500" marR="0" lvl="0" indent="-5715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Corrupted images detection</a:t>
              </a: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53795B3-D135-E4B8-F53C-7B9CD909C328}"/>
              </a:ext>
            </a:extLst>
          </p:cNvPr>
          <p:cNvSpPr/>
          <p:nvPr/>
        </p:nvSpPr>
        <p:spPr>
          <a:xfrm rot="18482963">
            <a:off x="865361" y="8060773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 descr="A graph with a blue dot&#10;&#10;AI-generated content may be incorrect.">
            <a:extLst>
              <a:ext uri="{FF2B5EF4-FFF2-40B4-BE49-F238E27FC236}">
                <a16:creationId xmlns:a16="http://schemas.microsoft.com/office/drawing/2014/main" id="{E3C3D251-3D07-AF26-8A6C-714481BA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126839"/>
            <a:ext cx="7467600" cy="4277716"/>
          </a:xfrm>
          <a:prstGeom prst="rect">
            <a:avLst/>
          </a:prstGeom>
        </p:spPr>
      </p:pic>
      <p:pic>
        <p:nvPicPr>
          <p:cNvPr id="11" name="Picture 10" descr="A graph showing different blue bars&#10;&#10;AI-generated content may be incorrect.">
            <a:extLst>
              <a:ext uri="{FF2B5EF4-FFF2-40B4-BE49-F238E27FC236}">
                <a16:creationId xmlns:a16="http://schemas.microsoft.com/office/drawing/2014/main" id="{C3FA927A-043C-F865-44AF-2563B752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582" y="5003228"/>
            <a:ext cx="1035301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800100"/>
            <a:ext cx="11801475" cy="7111593"/>
            <a:chOff x="-1" y="76200"/>
            <a:chExt cx="15735300" cy="9482122"/>
          </a:xfrm>
        </p:grpSpPr>
        <p:sp>
          <p:nvSpPr>
            <p:cNvPr id="5" name="TextBox 5"/>
            <p:cNvSpPr txBox="1"/>
            <p:nvPr/>
          </p:nvSpPr>
          <p:spPr>
            <a:xfrm>
              <a:off x="-1" y="76200"/>
              <a:ext cx="15735300" cy="14234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100"/>
                </a:lnSpc>
                <a:spcBef>
                  <a:spcPct val="0"/>
                </a:spcBef>
              </a:pPr>
              <a:r>
                <a:rPr lang="en-US" sz="9000" b="1" u="none" strike="noStrike" spc="-8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Condensed" panose="020B0604020202020204" charset="0"/>
                  <a:ea typeface="Nyutro Sans Heavy"/>
                  <a:cs typeface="Nyutro Sans Heavy"/>
                  <a:sym typeface="Nyutro Sans Heavy"/>
                </a:rPr>
                <a:t>Data Preprocessing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45651" y="3271046"/>
              <a:ext cx="12992100" cy="62872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600" dirty="0"/>
                <a:t>Resize all images to </a:t>
              </a:r>
              <a:r>
                <a:rPr lang="en-US" sz="3600" b="1" dirty="0"/>
                <a:t>128 × 128</a:t>
              </a:r>
              <a:endParaRPr lang="en-US" sz="3600" dirty="0"/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600" dirty="0"/>
                <a:t>Normalize pixel values to </a:t>
              </a:r>
              <a:r>
                <a:rPr lang="en-US" sz="3600" b="1" dirty="0"/>
                <a:t>[0, 1]</a:t>
              </a:r>
              <a:endParaRPr lang="en-US" sz="3600" dirty="0"/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600" dirty="0"/>
                <a:t>Apply data augmentation </a:t>
              </a:r>
              <a:r>
                <a:rPr lang="en-US" sz="3600" b="1" dirty="0"/>
                <a:t>only on the training set </a:t>
              </a:r>
              <a:r>
                <a:rPr lang="en-US" sz="2800" dirty="0"/>
                <a:t>(Random rotations , Horizontal flipping , Shifts (width/height) , Zoom and Brightness adjustments )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600" dirty="0"/>
                <a:t>Remove corrupted or unreadable images</a:t>
              </a:r>
            </a:p>
          </p:txBody>
        </p:sp>
      </p:grp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0FB1070-3AB4-7DF1-99C9-803B30796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4"/>
          <a:stretch>
            <a:fillRect/>
          </a:stretch>
        </p:blipFill>
        <p:spPr>
          <a:xfrm>
            <a:off x="10287000" y="2781300"/>
            <a:ext cx="7715250" cy="6882993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6AA76394-3244-5098-6E7D-FFE040600A94}"/>
              </a:ext>
            </a:extLst>
          </p:cNvPr>
          <p:cNvSpPr/>
          <p:nvPr/>
        </p:nvSpPr>
        <p:spPr>
          <a:xfrm rot="18482963">
            <a:off x="16404939" y="1097894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2171700"/>
            <a:ext cx="4010025" cy="7448550"/>
            <a:chOff x="0" y="0"/>
            <a:chExt cx="1056138" cy="165068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056138" cy="1650686"/>
            </a:xfrm>
            <a:custGeom>
              <a:avLst/>
              <a:gdLst/>
              <a:ahLst/>
              <a:cxnLst/>
              <a:rect l="l" t="t" r="r" b="b"/>
              <a:pathLst>
                <a:path w="1056138" h="1650686">
                  <a:moveTo>
                    <a:pt x="48266" y="0"/>
                  </a:moveTo>
                  <a:lnTo>
                    <a:pt x="1007872" y="0"/>
                  </a:lnTo>
                  <a:cubicBezTo>
                    <a:pt x="1034529" y="0"/>
                    <a:pt x="1056138" y="21609"/>
                    <a:pt x="1056138" y="48266"/>
                  </a:cubicBezTo>
                  <a:lnTo>
                    <a:pt x="1056138" y="1602420"/>
                  </a:lnTo>
                  <a:cubicBezTo>
                    <a:pt x="1056138" y="1615221"/>
                    <a:pt x="1051053" y="1627498"/>
                    <a:pt x="1042001" y="1636550"/>
                  </a:cubicBezTo>
                  <a:cubicBezTo>
                    <a:pt x="1032950" y="1645601"/>
                    <a:pt x="1020673" y="1650686"/>
                    <a:pt x="1007872" y="1650686"/>
                  </a:cubicBezTo>
                  <a:lnTo>
                    <a:pt x="48266" y="1650686"/>
                  </a:lnTo>
                  <a:cubicBezTo>
                    <a:pt x="21609" y="1650686"/>
                    <a:pt x="0" y="1629077"/>
                    <a:pt x="0" y="1602420"/>
                  </a:cubicBezTo>
                  <a:lnTo>
                    <a:pt x="0" y="48266"/>
                  </a:lnTo>
                  <a:cubicBezTo>
                    <a:pt x="0" y="21609"/>
                    <a:pt x="21609" y="0"/>
                    <a:pt x="48266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56138" cy="16602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81575" y="2128719"/>
            <a:ext cx="4311560" cy="7485829"/>
            <a:chOff x="0" y="0"/>
            <a:chExt cx="1056138" cy="165068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1650686"/>
            </a:xfrm>
            <a:custGeom>
              <a:avLst/>
              <a:gdLst/>
              <a:ahLst/>
              <a:cxnLst/>
              <a:rect l="l" t="t" r="r" b="b"/>
              <a:pathLst>
                <a:path w="1056138" h="1650686">
                  <a:moveTo>
                    <a:pt x="48266" y="0"/>
                  </a:moveTo>
                  <a:lnTo>
                    <a:pt x="1007872" y="0"/>
                  </a:lnTo>
                  <a:cubicBezTo>
                    <a:pt x="1034529" y="0"/>
                    <a:pt x="1056138" y="21609"/>
                    <a:pt x="1056138" y="48266"/>
                  </a:cubicBezTo>
                  <a:lnTo>
                    <a:pt x="1056138" y="1602420"/>
                  </a:lnTo>
                  <a:cubicBezTo>
                    <a:pt x="1056138" y="1615221"/>
                    <a:pt x="1051053" y="1627498"/>
                    <a:pt x="1042001" y="1636550"/>
                  </a:cubicBezTo>
                  <a:cubicBezTo>
                    <a:pt x="1032950" y="1645601"/>
                    <a:pt x="1020673" y="1650686"/>
                    <a:pt x="1007872" y="1650686"/>
                  </a:cubicBezTo>
                  <a:lnTo>
                    <a:pt x="48266" y="1650686"/>
                  </a:lnTo>
                  <a:cubicBezTo>
                    <a:pt x="21609" y="1650686"/>
                    <a:pt x="0" y="1629077"/>
                    <a:pt x="0" y="1602420"/>
                  </a:cubicBezTo>
                  <a:lnTo>
                    <a:pt x="0" y="48266"/>
                  </a:lnTo>
                  <a:cubicBezTo>
                    <a:pt x="0" y="21609"/>
                    <a:pt x="21609" y="0"/>
                    <a:pt x="48266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56138" cy="16602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73200" y="2085489"/>
            <a:ext cx="4010025" cy="7553811"/>
            <a:chOff x="0" y="0"/>
            <a:chExt cx="1056138" cy="165068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6138" cy="1650686"/>
            </a:xfrm>
            <a:custGeom>
              <a:avLst/>
              <a:gdLst/>
              <a:ahLst/>
              <a:cxnLst/>
              <a:rect l="l" t="t" r="r" b="b"/>
              <a:pathLst>
                <a:path w="1056138" h="1650686">
                  <a:moveTo>
                    <a:pt x="48266" y="0"/>
                  </a:moveTo>
                  <a:lnTo>
                    <a:pt x="1007872" y="0"/>
                  </a:lnTo>
                  <a:cubicBezTo>
                    <a:pt x="1034529" y="0"/>
                    <a:pt x="1056138" y="21609"/>
                    <a:pt x="1056138" y="48266"/>
                  </a:cubicBezTo>
                  <a:lnTo>
                    <a:pt x="1056138" y="1602420"/>
                  </a:lnTo>
                  <a:cubicBezTo>
                    <a:pt x="1056138" y="1615221"/>
                    <a:pt x="1051053" y="1627498"/>
                    <a:pt x="1042001" y="1636550"/>
                  </a:cubicBezTo>
                  <a:cubicBezTo>
                    <a:pt x="1032950" y="1645601"/>
                    <a:pt x="1020673" y="1650686"/>
                    <a:pt x="1007872" y="1650686"/>
                  </a:cubicBezTo>
                  <a:lnTo>
                    <a:pt x="48266" y="1650686"/>
                  </a:lnTo>
                  <a:cubicBezTo>
                    <a:pt x="21609" y="1650686"/>
                    <a:pt x="0" y="1629077"/>
                    <a:pt x="0" y="1602420"/>
                  </a:cubicBezTo>
                  <a:lnTo>
                    <a:pt x="0" y="48266"/>
                  </a:lnTo>
                  <a:cubicBezTo>
                    <a:pt x="0" y="21609"/>
                    <a:pt x="21609" y="0"/>
                    <a:pt x="48266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056138" cy="16602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6255" y="3387572"/>
            <a:ext cx="3603986" cy="4659653"/>
            <a:chOff x="-4686" y="-3509638"/>
            <a:chExt cx="4805315" cy="6212870"/>
          </a:xfrm>
        </p:grpSpPr>
        <p:sp>
          <p:nvSpPr>
            <p:cNvPr id="16" name="TextBox 16"/>
            <p:cNvSpPr txBox="1"/>
            <p:nvPr/>
          </p:nvSpPr>
          <p:spPr>
            <a:xfrm>
              <a:off x="-4685" y="-3509638"/>
              <a:ext cx="4805314" cy="7822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455"/>
                </a:lnSpc>
              </a:pPr>
              <a:r>
                <a:rPr lang="en-US" sz="4800" b="1" spc="-49" dirty="0">
                  <a:solidFill>
                    <a:schemeClr val="bg1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Architectures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4686" y="-1892898"/>
              <a:ext cx="4805315" cy="45961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800" dirty="0">
                  <a:solidFill>
                    <a:schemeClr val="bg1"/>
                  </a:solidFill>
                </a:rPr>
                <a:t>Baseline CNN trained </a:t>
              </a:r>
              <a:r>
                <a:rPr lang="en-US" sz="2800" b="1" i="1" dirty="0">
                  <a:solidFill>
                    <a:schemeClr val="bg1"/>
                  </a:solidFill>
                </a:rPr>
                <a:t>from scratch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800" dirty="0">
                  <a:solidFill>
                    <a:schemeClr val="bg1"/>
                  </a:solidFill>
                </a:rPr>
                <a:t>Mobile Net using </a:t>
              </a:r>
              <a:r>
                <a:rPr lang="en-US" sz="2800" b="1" i="1" dirty="0">
                  <a:solidFill>
                    <a:schemeClr val="bg1"/>
                  </a:solidFill>
                </a:rPr>
                <a:t>transfer learning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Same dataset and evaluation setup for fair comparison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92850" y="3389064"/>
            <a:ext cx="4018804" cy="4658161"/>
            <a:chOff x="-370582" y="-3507647"/>
            <a:chExt cx="5358405" cy="6210879"/>
          </a:xfrm>
        </p:grpSpPr>
        <p:sp>
          <p:nvSpPr>
            <p:cNvPr id="19" name="TextBox 19"/>
            <p:cNvSpPr txBox="1"/>
            <p:nvPr/>
          </p:nvSpPr>
          <p:spPr>
            <a:xfrm>
              <a:off x="106389" y="-3507647"/>
              <a:ext cx="4042138" cy="788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55"/>
                </a:lnSpc>
              </a:pPr>
              <a:r>
                <a:rPr lang="en-US" sz="4950" b="1" spc="-4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Layers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370582" y="-1892897"/>
              <a:ext cx="5358405" cy="459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Convolutional layers for feature extraction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Fully connected layers for classification</a:t>
              </a:r>
              <a:endParaRPr lang="ar-EG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GB" sz="2800" dirty="0"/>
                <a:t>Dropout layers for regularization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SoftMax output layer for multi-class prediction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274911" y="3435815"/>
            <a:ext cx="3806601" cy="3570917"/>
            <a:chOff x="-521019" y="-3481771"/>
            <a:chExt cx="5075467" cy="3907416"/>
          </a:xfrm>
        </p:grpSpPr>
        <p:sp>
          <p:nvSpPr>
            <p:cNvPr id="25" name="TextBox 25"/>
            <p:cNvSpPr txBox="1"/>
            <p:nvPr/>
          </p:nvSpPr>
          <p:spPr>
            <a:xfrm>
              <a:off x="-92666" y="-3481771"/>
              <a:ext cx="4033431" cy="788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55"/>
                </a:lnSpc>
              </a:pPr>
              <a:r>
                <a:rPr lang="en-US" sz="4950" b="1" spc="-49" dirty="0">
                  <a:latin typeface="Nyutro Sans Bold"/>
                  <a:ea typeface="Nyutro Sans Bold"/>
                  <a:cs typeface="Nyutro Sans Bold"/>
                  <a:sym typeface="Nyutro Sans Bold"/>
                </a:rPr>
                <a:t>Pooling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521019" y="-2330194"/>
              <a:ext cx="5075467" cy="27558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Max pooling after convolution</a:t>
              </a:r>
              <a:endParaRPr lang="ar-EG" sz="2800" dirty="0"/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Reduces size while preserving key features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6165154" y="2155723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0" name="Freeform 30"/>
          <p:cNvSpPr/>
          <p:nvPr/>
        </p:nvSpPr>
        <p:spPr>
          <a:xfrm>
            <a:off x="15289237" y="2155722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CB66437D-E730-C0E7-8B5B-5BCAA5CB46B7}"/>
              </a:ext>
            </a:extLst>
          </p:cNvPr>
          <p:cNvSpPr txBox="1"/>
          <p:nvPr/>
        </p:nvSpPr>
        <p:spPr>
          <a:xfrm>
            <a:off x="1219200" y="577699"/>
            <a:ext cx="15259050" cy="1041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9000" b="1" u="none" strike="noStrike" spc="-89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CNN Models</a:t>
            </a:r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B8BEBCBE-BF95-7608-17AD-F92E92F57DB1}"/>
              </a:ext>
            </a:extLst>
          </p:cNvPr>
          <p:cNvSpPr/>
          <p:nvPr/>
        </p:nvSpPr>
        <p:spPr>
          <a:xfrm>
            <a:off x="1676400" y="2156313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0A7C68A1-16BC-5AD6-6729-3ACAC1E95BF5}"/>
              </a:ext>
            </a:extLst>
          </p:cNvPr>
          <p:cNvSpPr/>
          <p:nvPr/>
        </p:nvSpPr>
        <p:spPr>
          <a:xfrm rot="18482963">
            <a:off x="13419602" y="483710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1A8E2B3D-A076-71F8-31ED-4E2080450224}"/>
              </a:ext>
            </a:extLst>
          </p:cNvPr>
          <p:cNvGrpSpPr/>
          <p:nvPr/>
        </p:nvGrpSpPr>
        <p:grpSpPr>
          <a:xfrm>
            <a:off x="9781229" y="2128719"/>
            <a:ext cx="4010025" cy="7448550"/>
            <a:chOff x="0" y="0"/>
            <a:chExt cx="1056138" cy="165068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3523520C-22B5-680B-EF39-013F2E03E75F}"/>
                </a:ext>
              </a:extLst>
            </p:cNvPr>
            <p:cNvSpPr/>
            <p:nvPr/>
          </p:nvSpPr>
          <p:spPr>
            <a:xfrm>
              <a:off x="0" y="0"/>
              <a:ext cx="1056138" cy="1650686"/>
            </a:xfrm>
            <a:custGeom>
              <a:avLst/>
              <a:gdLst/>
              <a:ahLst/>
              <a:cxnLst/>
              <a:rect l="l" t="t" r="r" b="b"/>
              <a:pathLst>
                <a:path w="1056138" h="1650686">
                  <a:moveTo>
                    <a:pt x="48266" y="0"/>
                  </a:moveTo>
                  <a:lnTo>
                    <a:pt x="1007872" y="0"/>
                  </a:lnTo>
                  <a:cubicBezTo>
                    <a:pt x="1034529" y="0"/>
                    <a:pt x="1056138" y="21609"/>
                    <a:pt x="1056138" y="48266"/>
                  </a:cubicBezTo>
                  <a:lnTo>
                    <a:pt x="1056138" y="1602420"/>
                  </a:lnTo>
                  <a:cubicBezTo>
                    <a:pt x="1056138" y="1615221"/>
                    <a:pt x="1051053" y="1627498"/>
                    <a:pt x="1042001" y="1636550"/>
                  </a:cubicBezTo>
                  <a:cubicBezTo>
                    <a:pt x="1032950" y="1645601"/>
                    <a:pt x="1020673" y="1650686"/>
                    <a:pt x="1007872" y="1650686"/>
                  </a:cubicBezTo>
                  <a:lnTo>
                    <a:pt x="48266" y="1650686"/>
                  </a:lnTo>
                  <a:cubicBezTo>
                    <a:pt x="21609" y="1650686"/>
                    <a:pt x="0" y="1629077"/>
                    <a:pt x="0" y="1602420"/>
                  </a:cubicBezTo>
                  <a:lnTo>
                    <a:pt x="0" y="48266"/>
                  </a:lnTo>
                  <a:cubicBezTo>
                    <a:pt x="0" y="21609"/>
                    <a:pt x="21609" y="0"/>
                    <a:pt x="48266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7D927008-FC54-0FBE-7602-04E21E916C5F}"/>
                </a:ext>
              </a:extLst>
            </p:cNvPr>
            <p:cNvSpPr txBox="1"/>
            <p:nvPr/>
          </p:nvSpPr>
          <p:spPr>
            <a:xfrm>
              <a:off x="0" y="-9525"/>
              <a:ext cx="1056138" cy="16602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21"/>
          <p:cNvGrpSpPr/>
          <p:nvPr/>
        </p:nvGrpSpPr>
        <p:grpSpPr>
          <a:xfrm>
            <a:off x="9888197" y="3389065"/>
            <a:ext cx="3689941" cy="5089048"/>
            <a:chOff x="-574418" y="-3507646"/>
            <a:chExt cx="4919920" cy="6785395"/>
          </a:xfrm>
        </p:grpSpPr>
        <p:sp>
          <p:nvSpPr>
            <p:cNvPr id="38" name="TextBox 22"/>
            <p:cNvSpPr txBox="1"/>
            <p:nvPr/>
          </p:nvSpPr>
          <p:spPr>
            <a:xfrm>
              <a:off x="93402" y="-3507646"/>
              <a:ext cx="4042139" cy="788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55"/>
                </a:lnSpc>
              </a:pPr>
              <a:r>
                <a:rPr lang="en-US" sz="4950" b="1" spc="-49" dirty="0">
                  <a:solidFill>
                    <a:schemeClr val="bg1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Activation</a:t>
              </a:r>
            </a:p>
          </p:txBody>
        </p:sp>
        <p:sp>
          <p:nvSpPr>
            <p:cNvPr id="39" name="TextBox 23"/>
            <p:cNvSpPr txBox="1"/>
            <p:nvPr/>
          </p:nvSpPr>
          <p:spPr>
            <a:xfrm>
              <a:off x="-574418" y="-1892897"/>
              <a:ext cx="4919920" cy="51706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2800" dirty="0">
                  <a:solidFill>
                    <a:schemeClr val="bg1"/>
                  </a:solidFill>
                </a:rPr>
                <a:t>ReLU activation used in convolutional layers</a:t>
              </a:r>
            </a:p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2800" dirty="0">
                  <a:solidFill>
                    <a:schemeClr val="bg1"/>
                  </a:solidFill>
                </a:rPr>
                <a:t>Introduces non-linearity and improves learning capacity</a:t>
              </a:r>
            </a:p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2800" dirty="0">
                  <a:solidFill>
                    <a:schemeClr val="bg1"/>
                  </a:solidFill>
                </a:rPr>
                <a:t>SoftMax activation used in the output layer</a:t>
              </a:r>
            </a:p>
          </p:txBody>
        </p:sp>
      </p:grpSp>
      <p:sp>
        <p:nvSpPr>
          <p:cNvPr id="40" name="Freeform 29"/>
          <p:cNvSpPr/>
          <p:nvPr/>
        </p:nvSpPr>
        <p:spPr>
          <a:xfrm>
            <a:off x="10820400" y="2155722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1201400" y="2725754"/>
            <a:ext cx="6886575" cy="7579681"/>
            <a:chOff x="0" y="0"/>
            <a:chExt cx="3546545" cy="2825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46545" cy="2825296"/>
            </a:xfrm>
            <a:custGeom>
              <a:avLst/>
              <a:gdLst/>
              <a:ahLst/>
              <a:cxnLst/>
              <a:rect l="l" t="t" r="r" b="b"/>
              <a:pathLst>
                <a:path w="3546545" h="2825296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-21000"/>
                        </a14:imgEffect>
                      </a14:imgLayer>
                    </a14:imgProps>
                  </a:ext>
                </a:extLst>
              </a:blip>
              <a:stretch>
                <a:fillRect l="-181" r="-18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EC294BAB-E702-37FA-ED49-0B1060916DDA}"/>
              </a:ext>
            </a:extLst>
          </p:cNvPr>
          <p:cNvSpPr txBox="1"/>
          <p:nvPr/>
        </p:nvSpPr>
        <p:spPr>
          <a:xfrm>
            <a:off x="685800" y="415383"/>
            <a:ext cx="14097000" cy="208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u="none" strike="noStrike" spc="-89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Training Process and Hyperparameter Tuning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07A5A1A-5D9F-6CFC-CF9C-4A30CBE1C81B}"/>
              </a:ext>
            </a:extLst>
          </p:cNvPr>
          <p:cNvSpPr txBox="1"/>
          <p:nvPr/>
        </p:nvSpPr>
        <p:spPr>
          <a:xfrm>
            <a:off x="842963" y="3390900"/>
            <a:ext cx="9744075" cy="544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+mj-lt"/>
              </a:rPr>
              <a:t>⚙️ Optimizer: </a:t>
            </a:r>
            <a:r>
              <a:rPr lang="en-US" sz="4000" b="1" dirty="0">
                <a:latin typeface="+mj-lt"/>
              </a:rPr>
              <a:t>Adam</a:t>
            </a:r>
            <a:endParaRPr lang="ar-EG" sz="40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+mj-lt"/>
              </a:rPr>
              <a:t>📉 Loss Function: </a:t>
            </a:r>
            <a:r>
              <a:rPr lang="en-US" sz="4000" b="1" dirty="0">
                <a:latin typeface="+mj-lt"/>
              </a:rPr>
              <a:t>Categorical Cross-Entropy</a:t>
            </a:r>
            <a:endParaRPr lang="ar-EG" sz="40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+mj-lt"/>
              </a:rPr>
              <a:t>📦 Batch Size: </a:t>
            </a:r>
            <a:r>
              <a:rPr lang="en-US" sz="4000" b="1" dirty="0">
                <a:latin typeface="+mj-lt"/>
              </a:rPr>
              <a:t>32</a:t>
            </a:r>
            <a:endParaRPr lang="ar-EG" sz="40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+mj-lt"/>
              </a:rPr>
              <a:t>🔁 Epochs: </a:t>
            </a:r>
            <a:r>
              <a:rPr lang="en-US" sz="4000" b="1" dirty="0">
                <a:latin typeface="+mj-lt"/>
              </a:rPr>
              <a:t>30</a:t>
            </a:r>
            <a:endParaRPr lang="ar-EG" sz="40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+mj-lt"/>
              </a:rPr>
              <a:t>⏹️ Early Stopping to prevent overfitting</a:t>
            </a:r>
            <a:endParaRPr lang="ar-EG" sz="4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+mj-lt"/>
              </a:rPr>
              <a:t>💾 Model Checkpoint to save the best model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6D254231-1109-B725-F117-641FB15AB876}"/>
              </a:ext>
            </a:extLst>
          </p:cNvPr>
          <p:cNvSpPr/>
          <p:nvPr/>
        </p:nvSpPr>
        <p:spPr>
          <a:xfrm rot="18482963">
            <a:off x="9699339" y="7977300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723900"/>
            <a:ext cx="6886575" cy="5886450"/>
            <a:chOff x="0" y="76200"/>
            <a:chExt cx="9182100" cy="7848600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9182100" cy="1423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00"/>
                </a:lnSpc>
                <a:spcBef>
                  <a:spcPct val="0"/>
                </a:spcBef>
              </a:pPr>
              <a:endParaRPr lang="en-US" sz="9000" b="1" u="none" strike="noStrike" spc="-89" dirty="0">
                <a:solidFill>
                  <a:srgbClr val="004E7C"/>
                </a:solidFill>
                <a:latin typeface="Nyutro Sans Heavy"/>
                <a:ea typeface="Nyutro Sans Heavy"/>
                <a:cs typeface="Nyutro Sans Heavy"/>
                <a:sym typeface="Nyutro Sans Heavy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369092"/>
              <a:ext cx="9182100" cy="555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499"/>
                </a:lnSpc>
              </a:pPr>
              <a:endParaRPr lang="en-US" sz="2499" dirty="0">
                <a:solidFill>
                  <a:srgbClr val="004E7C"/>
                </a:solidFill>
                <a:latin typeface="Nyutro Sans"/>
                <a:ea typeface="Nyutro Sans"/>
                <a:cs typeface="Nyutro Sans"/>
                <a:sym typeface="Nyutro Sans"/>
              </a:endParaRPr>
            </a:p>
          </p:txBody>
        </p:sp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F9F1E8A3-5A2E-65D3-FA06-51E48E8CD853}"/>
              </a:ext>
            </a:extLst>
          </p:cNvPr>
          <p:cNvSpPr txBox="1"/>
          <p:nvPr/>
        </p:nvSpPr>
        <p:spPr>
          <a:xfrm>
            <a:off x="666750" y="571500"/>
            <a:ext cx="15163800" cy="208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u="none" strike="noStrike" spc="-89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Condensed" panose="020B0604020202020204" charset="0"/>
                <a:ea typeface="Nyutro Sans Heavy"/>
                <a:cs typeface="Nyutro Sans Heavy"/>
                <a:sym typeface="Nyutro Sans Heavy"/>
              </a:rPr>
              <a:t>Evaluation Metrics in Fish Recognition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2124579A-C32F-F68C-3D05-F04A20647460}"/>
              </a:ext>
            </a:extLst>
          </p:cNvPr>
          <p:cNvSpPr txBox="1"/>
          <p:nvPr/>
        </p:nvSpPr>
        <p:spPr>
          <a:xfrm>
            <a:off x="228600" y="2585851"/>
            <a:ext cx="17621250" cy="8048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 measures the percentage of correct predictions on the test set. While it provides a useful overall performance indicator, it does not fully capture class-level confusions.</a:t>
            </a:r>
            <a:endParaRPr lang="ar-EG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 dirty="0"/>
              <a:t>Precision:</a:t>
            </a:r>
            <a:r>
              <a:rPr lang="en-US" sz="3200" dirty="0"/>
              <a:t> proportion of correctly predicted samples for class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Recall:</a:t>
            </a:r>
            <a:r>
              <a:rPr lang="en-US" sz="3200" dirty="0"/>
              <a:t> proportion of true samples correctly identified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F1-score:</a:t>
            </a:r>
            <a:r>
              <a:rPr lang="en-US" sz="3200" dirty="0"/>
              <a:t> harmonic mean of precision and recall</a:t>
            </a:r>
            <a:endParaRPr lang="ar-EG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ar-EG" altLang="en-US" sz="3200" dirty="0">
                <a:latin typeface="Arial" panose="020B0604020202020204" pitchFamily="34" charset="0"/>
              </a:rPr>
              <a:t>       </a:t>
            </a:r>
            <a:r>
              <a:rPr lang="en-US" altLang="en-US" sz="3200" dirty="0">
                <a:latin typeface="Arial" panose="020B0604020202020204" pitchFamily="34" charset="0"/>
              </a:rPr>
              <a:t>📊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Baseline CNN Accuracy: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0.9726</a:t>
            </a:r>
            <a:endParaRPr lang="ar-EG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ar-EG" altLang="en-US" sz="3200" dirty="0">
                <a:latin typeface="Arial" panose="020B0604020202020204" pitchFamily="34" charset="0"/>
              </a:rPr>
              <a:t>       </a:t>
            </a:r>
            <a:r>
              <a:rPr lang="en-US" altLang="en-US" sz="3200" dirty="0">
                <a:latin typeface="Arial" panose="020B0604020202020204" pitchFamily="34" charset="0"/>
              </a:rPr>
              <a:t>🚀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Mobile Net Accuracy: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0.9948</a:t>
            </a:r>
            <a:endParaRPr lang="ar-EG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ar-EG" altLang="en-US" sz="3200" dirty="0">
                <a:latin typeface="Arial" panose="020B0604020202020204" pitchFamily="34" charset="0"/>
              </a:rPr>
              <a:t>      </a:t>
            </a:r>
            <a:r>
              <a:rPr lang="en-US" altLang="en-US" sz="3200" dirty="0">
                <a:latin typeface="Arial" panose="020B0604020202020204" pitchFamily="34" charset="0"/>
              </a:rPr>
              <a:t>📈 </a:t>
            </a:r>
            <a:r>
              <a:rPr lang="en-US" sz="3200" dirty="0"/>
              <a:t>Baseline CNN F1-score: </a:t>
            </a:r>
            <a:r>
              <a:rPr lang="en-US" sz="3200" b="1" dirty="0"/>
              <a:t>0.9724</a:t>
            </a:r>
          </a:p>
          <a:p>
            <a:pPr>
              <a:lnSpc>
                <a:spcPct val="150000"/>
              </a:lnSpc>
            </a:pPr>
            <a:r>
              <a:rPr lang="ar-EG" altLang="en-US" sz="3200" dirty="0">
                <a:latin typeface="Arial" panose="020B0604020202020204" pitchFamily="34" charset="0"/>
              </a:rPr>
              <a:t>      </a:t>
            </a:r>
            <a:r>
              <a:rPr lang="en-US" altLang="en-US" sz="3200" dirty="0">
                <a:latin typeface="Arial" panose="020B0604020202020204" pitchFamily="34" charset="0"/>
              </a:rPr>
              <a:t>🏆 </a:t>
            </a:r>
            <a:r>
              <a:rPr lang="en-US" sz="3200" dirty="0"/>
              <a:t>Mobile Net F1-score: </a:t>
            </a:r>
            <a:r>
              <a:rPr lang="en-US" sz="3200" b="1" dirty="0"/>
              <a:t>0.9948</a:t>
            </a:r>
            <a:endParaRPr lang="ar-EG" sz="3200" b="1" dirty="0"/>
          </a:p>
          <a:p>
            <a:pPr>
              <a:lnSpc>
                <a:spcPct val="150000"/>
              </a:lnSpc>
            </a:pPr>
            <a:endParaRPr lang="en-US" sz="3200" b="1" dirty="0"/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E8E075E7-BCC5-99B1-AE69-27B64C4CE31A}"/>
              </a:ext>
            </a:extLst>
          </p:cNvPr>
          <p:cNvSpPr/>
          <p:nvPr/>
        </p:nvSpPr>
        <p:spPr>
          <a:xfrm rot="18482963">
            <a:off x="6704657" y="795272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5" name="Picture 14" descr="A graph of a performance comparison&#10;&#10;AI-generated content may be incorrect.">
            <a:extLst>
              <a:ext uri="{FF2B5EF4-FFF2-40B4-BE49-F238E27FC236}">
                <a16:creationId xmlns:a16="http://schemas.microsoft.com/office/drawing/2014/main" id="{DB2BB21A-4A6C-4D70-BC53-4E37B9565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85" y="3979232"/>
            <a:ext cx="7376965" cy="57473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677C4-0A69-DD75-15D8-8C2B07DA1DEA}"/>
              </a:ext>
            </a:extLst>
          </p:cNvPr>
          <p:cNvSpPr txBox="1"/>
          <p:nvPr/>
        </p:nvSpPr>
        <p:spPr>
          <a:xfrm>
            <a:off x="10763250" y="9726561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MobileNet outperforms the baseline CNN in both accuracy and F1-score.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634</Words>
  <Application>Microsoft Office PowerPoint</Application>
  <PresentationFormat>Custom</PresentationFormat>
  <Paragraphs>99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Georgia Pro Condensed</vt:lpstr>
      <vt:lpstr>Arial</vt:lpstr>
      <vt:lpstr>Codec Pro Ultra-Bold</vt:lpstr>
      <vt:lpstr>Aptos</vt:lpstr>
      <vt:lpstr>Codec Pro Bold</vt:lpstr>
      <vt:lpstr>Wingdings</vt:lpstr>
      <vt:lpstr>Nyutro Sans Heavy</vt:lpstr>
      <vt:lpstr>Nyutro Sans Bold</vt:lpstr>
      <vt:lpstr>Nyutro Sans</vt:lpstr>
      <vt:lpstr>Codec Pro</vt:lpstr>
      <vt:lpstr>Calibri</vt:lpstr>
      <vt:lpstr>Gatwick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Mostafa Ahmed</dc:creator>
  <cp:lastModifiedBy>Mostafa Ahmed</cp:lastModifiedBy>
  <cp:revision>2</cp:revision>
  <dcterms:created xsi:type="dcterms:W3CDTF">2006-08-16T00:00:00Z</dcterms:created>
  <dcterms:modified xsi:type="dcterms:W3CDTF">2025-12-15T16:37:11Z</dcterms:modified>
  <dc:identifier>DAG7greMzrI</dc:identifier>
</cp:coreProperties>
</file>